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9" r:id="rId4"/>
    <p:sldId id="266" r:id="rId5"/>
    <p:sldId id="267" r:id="rId6"/>
    <p:sldId id="268" r:id="rId7"/>
    <p:sldId id="269" r:id="rId8"/>
    <p:sldId id="271" r:id="rId9"/>
    <p:sldId id="27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F6AA-7643-4968-98AE-1429028E0588}"/>
              </a:ext>
            </a:extLst>
          </p:cNvPr>
          <p:cNvSpPr>
            <a:spLocks noGrp="1"/>
          </p:cNvSpPr>
          <p:nvPr>
            <p:ph type="ctrTitle"/>
          </p:nvPr>
        </p:nvSpPr>
        <p:spPr>
          <a:xfrm>
            <a:off x="1333499" y="466725"/>
            <a:ext cx="8647113" cy="993775"/>
          </a:xfrm>
        </p:spPr>
        <p:txBody>
          <a:bodyPr/>
          <a:lstStyle/>
          <a:p>
            <a:pPr algn="r"/>
            <a:r>
              <a:rPr lang="en-US" sz="1800" b="1" dirty="0"/>
              <a:t>Columbia Borough Map Brochure Update</a:t>
            </a:r>
            <a:br>
              <a:rPr lang="en-US" sz="1600" b="1" dirty="0"/>
            </a:br>
            <a:endParaRPr lang="en-US" sz="1600" dirty="0"/>
          </a:p>
        </p:txBody>
      </p:sp>
      <p:sp>
        <p:nvSpPr>
          <p:cNvPr id="3" name="Subtitle 2">
            <a:extLst>
              <a:ext uri="{FF2B5EF4-FFF2-40B4-BE49-F238E27FC236}">
                <a16:creationId xmlns:a16="http://schemas.microsoft.com/office/drawing/2014/main" id="{EBCEC3AC-E783-4A54-B307-59A4DACCFDF3}"/>
              </a:ext>
            </a:extLst>
          </p:cNvPr>
          <p:cNvSpPr>
            <a:spLocks noGrp="1"/>
          </p:cNvSpPr>
          <p:nvPr>
            <p:ph type="subTitle" idx="1"/>
          </p:nvPr>
        </p:nvSpPr>
        <p:spPr>
          <a:xfrm>
            <a:off x="1154955" y="5803899"/>
            <a:ext cx="8825658" cy="587375"/>
          </a:xfrm>
        </p:spPr>
        <p:txBody>
          <a:bodyPr>
            <a:normAutofit fontScale="70000" lnSpcReduction="20000"/>
          </a:bodyPr>
          <a:lstStyle/>
          <a:p>
            <a:r>
              <a:rPr lang="en-US" dirty="0"/>
              <a:t>Columbia Borough Council Meeting</a:t>
            </a:r>
          </a:p>
          <a:p>
            <a:r>
              <a:rPr lang="en-US" dirty="0"/>
              <a:t>January 22, 2020</a:t>
            </a:r>
          </a:p>
        </p:txBody>
      </p:sp>
      <p:pic>
        <p:nvPicPr>
          <p:cNvPr id="4" name="Picture 3">
            <a:extLst>
              <a:ext uri="{FF2B5EF4-FFF2-40B4-BE49-F238E27FC236}">
                <a16:creationId xmlns:a16="http://schemas.microsoft.com/office/drawing/2014/main" id="{94FF879F-71EB-4863-AAF9-1DF08119FF2D}"/>
              </a:ext>
            </a:extLst>
          </p:cNvPr>
          <p:cNvPicPr/>
          <p:nvPr/>
        </p:nvPicPr>
        <p:blipFill>
          <a:blip r:embed="rId2" cstate="print"/>
          <a:stretch>
            <a:fillRect/>
          </a:stretch>
        </p:blipFill>
        <p:spPr>
          <a:xfrm>
            <a:off x="1485900" y="498475"/>
            <a:ext cx="3242310" cy="962025"/>
          </a:xfrm>
          <a:prstGeom prst="rect">
            <a:avLst/>
          </a:prstGeom>
        </p:spPr>
      </p:pic>
      <p:sp>
        <p:nvSpPr>
          <p:cNvPr id="5" name="TextBox 4">
            <a:extLst>
              <a:ext uri="{FF2B5EF4-FFF2-40B4-BE49-F238E27FC236}">
                <a16:creationId xmlns:a16="http://schemas.microsoft.com/office/drawing/2014/main" id="{E34D8BCF-4EF4-47AA-9BF7-0D8A564FE425}"/>
              </a:ext>
            </a:extLst>
          </p:cNvPr>
          <p:cNvSpPr txBox="1"/>
          <p:nvPr/>
        </p:nvSpPr>
        <p:spPr>
          <a:xfrm>
            <a:off x="2933884" y="3429000"/>
            <a:ext cx="1272356" cy="634229"/>
          </a:xfrm>
          <a:prstGeom prst="rect">
            <a:avLst/>
          </a:prstGeom>
          <a:noFill/>
        </p:spPr>
        <p:txBody>
          <a:bodyPr wrap="square" rtlCol="0">
            <a:spAutoFit/>
          </a:bodyPr>
          <a:lstStyle/>
          <a:p>
            <a:endParaRPr lang="en-US" dirty="0"/>
          </a:p>
        </p:txBody>
      </p:sp>
      <p:pic>
        <p:nvPicPr>
          <p:cNvPr id="1026" name="Picture 2">
            <a:extLst>
              <a:ext uri="{FF2B5EF4-FFF2-40B4-BE49-F238E27FC236}">
                <a16:creationId xmlns:a16="http://schemas.microsoft.com/office/drawing/2014/main" id="{4C7CD330-7B9D-4CCC-836E-28F939265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94" y="2003424"/>
            <a:ext cx="1936331" cy="3535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7625FA-4ED4-4C1C-8475-3206CF8A833F}"/>
              </a:ext>
            </a:extLst>
          </p:cNvPr>
          <p:cNvSpPr txBox="1"/>
          <p:nvPr/>
        </p:nvSpPr>
        <p:spPr>
          <a:xfrm>
            <a:off x="2824480" y="1951325"/>
            <a:ext cx="8357870" cy="3416320"/>
          </a:xfrm>
          <a:prstGeom prst="rect">
            <a:avLst/>
          </a:prstGeom>
          <a:noFill/>
        </p:spPr>
        <p:txBody>
          <a:bodyPr wrap="square" rtlCol="0">
            <a:spAutoFit/>
          </a:bodyPr>
          <a:lstStyle/>
          <a:p>
            <a:endParaRPr lang="en-US" dirty="0"/>
          </a:p>
          <a:p>
            <a:r>
              <a:rPr lang="en-US" dirty="0"/>
              <a:t>Columbia Borough – Wayfaring coordination </a:t>
            </a:r>
          </a:p>
          <a:p>
            <a:endParaRPr lang="en-US" dirty="0"/>
          </a:p>
          <a:p>
            <a:r>
              <a:rPr lang="en-US" dirty="0"/>
              <a:t>Columbia Economic Development – Grant, plaques</a:t>
            </a:r>
          </a:p>
          <a:p>
            <a:endParaRPr lang="en-US" dirty="0"/>
          </a:p>
          <a:p>
            <a:r>
              <a:rPr lang="en-US" dirty="0"/>
              <a:t>Columbia Historic Preservation Society – Historical sites, site description</a:t>
            </a:r>
          </a:p>
          <a:p>
            <a:endParaRPr lang="en-US" dirty="0"/>
          </a:p>
          <a:p>
            <a:r>
              <a:rPr lang="en-US" dirty="0"/>
              <a:t>Susquehanna Valley Chamber of Commerce – Project Coordination</a:t>
            </a:r>
          </a:p>
          <a:p>
            <a:endParaRPr lang="en-US" dirty="0"/>
          </a:p>
          <a:p>
            <a:endParaRPr lang="en-US" dirty="0"/>
          </a:p>
          <a:p>
            <a:r>
              <a:rPr lang="en-US" dirty="0"/>
              <a:t>Brochure has not been updated since 2017 – think of how the Borough has changed since then.</a:t>
            </a:r>
          </a:p>
        </p:txBody>
      </p:sp>
    </p:spTree>
    <p:extLst>
      <p:ext uri="{BB962C8B-B14F-4D97-AF65-F5344CB8AC3E}">
        <p14:creationId xmlns:p14="http://schemas.microsoft.com/office/powerpoint/2010/main" val="353296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3FED-99EF-454B-8F0A-74ED7B10BC82}"/>
              </a:ext>
            </a:extLst>
          </p:cNvPr>
          <p:cNvSpPr>
            <a:spLocks noGrp="1"/>
          </p:cNvSpPr>
          <p:nvPr>
            <p:ph type="title"/>
          </p:nvPr>
        </p:nvSpPr>
        <p:spPr>
          <a:xfrm>
            <a:off x="627061" y="147918"/>
            <a:ext cx="9404723" cy="1042707"/>
          </a:xfrm>
        </p:spPr>
        <p:txBody>
          <a:bodyPr/>
          <a:lstStyle/>
          <a:p>
            <a:r>
              <a:rPr lang="en-US" b="1" dirty="0"/>
              <a:t>Lunar Cow Publishing</a:t>
            </a:r>
            <a:br>
              <a:rPr lang="en-US" dirty="0"/>
            </a:br>
            <a:endParaRPr lang="en-US" dirty="0"/>
          </a:p>
        </p:txBody>
      </p:sp>
      <p:sp>
        <p:nvSpPr>
          <p:cNvPr id="3" name="Content Placeholder 2">
            <a:extLst>
              <a:ext uri="{FF2B5EF4-FFF2-40B4-BE49-F238E27FC236}">
                <a16:creationId xmlns:a16="http://schemas.microsoft.com/office/drawing/2014/main" id="{0DC589A8-D6AE-4017-8AFD-B4CA49F9CDE9}"/>
              </a:ext>
            </a:extLst>
          </p:cNvPr>
          <p:cNvSpPr>
            <a:spLocks noGrp="1"/>
          </p:cNvSpPr>
          <p:nvPr>
            <p:ph idx="1"/>
          </p:nvPr>
        </p:nvSpPr>
        <p:spPr>
          <a:xfrm>
            <a:off x="1497384" y="1327348"/>
            <a:ext cx="8534400" cy="5530652"/>
          </a:xfrm>
        </p:spPr>
        <p:txBody>
          <a:bodyPr>
            <a:normAutofit/>
          </a:bodyPr>
          <a:lstStyle/>
          <a:p>
            <a:pPr marL="0" indent="0">
              <a:buNone/>
            </a:pPr>
            <a:r>
              <a:rPr lang="en-US" sz="4400" dirty="0">
                <a:latin typeface="Arial" panose="020B0604020202020204" pitchFamily="34" charset="0"/>
                <a:cs typeface="Arial" panose="020B0604020202020204" pitchFamily="34" charset="0"/>
              </a:rPr>
              <a:t>  </a:t>
            </a:r>
            <a:r>
              <a:rPr lang="en-US" sz="1600" dirty="0"/>
              <a:t>				</a:t>
            </a:r>
          </a:p>
        </p:txBody>
      </p:sp>
      <p:pic>
        <p:nvPicPr>
          <p:cNvPr id="4" name="Picture 3">
            <a:extLst>
              <a:ext uri="{FF2B5EF4-FFF2-40B4-BE49-F238E27FC236}">
                <a16:creationId xmlns:a16="http://schemas.microsoft.com/office/drawing/2014/main" id="{17A8C614-2B77-4C92-A9B8-AA2C55EBCFE1}"/>
              </a:ext>
            </a:extLst>
          </p:cNvPr>
          <p:cNvPicPr/>
          <p:nvPr/>
        </p:nvPicPr>
        <p:blipFill>
          <a:blip r:embed="rId2" cstate="print"/>
          <a:stretch>
            <a:fillRect/>
          </a:stretch>
        </p:blipFill>
        <p:spPr>
          <a:xfrm>
            <a:off x="6789474" y="147918"/>
            <a:ext cx="3242310" cy="962025"/>
          </a:xfrm>
          <a:prstGeom prst="rect">
            <a:avLst/>
          </a:prstGeom>
        </p:spPr>
      </p:pic>
      <p:sp>
        <p:nvSpPr>
          <p:cNvPr id="9" name="Rectangle 1">
            <a:extLst>
              <a:ext uri="{FF2B5EF4-FFF2-40B4-BE49-F238E27FC236}">
                <a16:creationId xmlns:a16="http://schemas.microsoft.com/office/drawing/2014/main" id="{C048505D-AF53-48E7-BA0D-5DE705593404}"/>
              </a:ext>
            </a:extLst>
          </p:cNvPr>
          <p:cNvSpPr>
            <a:spLocks noChangeArrowheads="1"/>
          </p:cNvSpPr>
          <p:nvPr/>
        </p:nvSpPr>
        <p:spPr bwMode="auto">
          <a:xfrm>
            <a:off x="627061" y="1305569"/>
            <a:ext cx="10536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b="1" dirty="0"/>
              <a:t>Columbia Borough Map Brochure Update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7E307A7D-1F04-4526-AD2E-90B754C072AF}"/>
              </a:ext>
            </a:extLst>
          </p:cNvPr>
          <p:cNvSpPr txBox="1"/>
          <p:nvPr/>
        </p:nvSpPr>
        <p:spPr>
          <a:xfrm>
            <a:off x="1238250" y="2038350"/>
            <a:ext cx="9925050" cy="4801314"/>
          </a:xfrm>
          <a:prstGeom prst="rect">
            <a:avLst/>
          </a:prstGeom>
          <a:noFill/>
        </p:spPr>
        <p:txBody>
          <a:bodyPr wrap="square" rtlCol="0">
            <a:spAutoFit/>
          </a:bodyPr>
          <a:lstStyle/>
          <a:p>
            <a:r>
              <a:rPr lang="en-US" b="0" i="0" dirty="0">
                <a:effectLst/>
                <a:latin typeface="Open Sans"/>
              </a:rPr>
              <a:t>Lunar Cow Publishing has over 400 clients in the United States.</a:t>
            </a:r>
          </a:p>
          <a:p>
            <a:r>
              <a:rPr lang="en-US" b="0" i="0" dirty="0">
                <a:effectLst/>
                <a:latin typeface="Open Sans"/>
              </a:rPr>
              <a:t>They mostly represent Chambers of Commerce and Convention and Visitors Bureaus.</a:t>
            </a:r>
          </a:p>
          <a:p>
            <a:endParaRPr lang="en-US" dirty="0">
              <a:latin typeface="Open Sans"/>
            </a:endParaRPr>
          </a:p>
          <a:p>
            <a:endParaRPr lang="en-US" dirty="0">
              <a:latin typeface="Open Sans"/>
            </a:endParaRPr>
          </a:p>
          <a:p>
            <a:r>
              <a:rPr lang="en-US" dirty="0">
                <a:latin typeface="Open Sans"/>
              </a:rPr>
              <a:t>Product to be published:</a:t>
            </a:r>
          </a:p>
          <a:p>
            <a:r>
              <a:rPr lang="en-US" dirty="0">
                <a:latin typeface="Open Sans"/>
              </a:rPr>
              <a:t>	Rack Card hard copy map brochure – 10,000 copies with every effort made to use local 	printer.</a:t>
            </a:r>
          </a:p>
          <a:p>
            <a:r>
              <a:rPr lang="en-US" dirty="0">
                <a:latin typeface="Open Sans"/>
              </a:rPr>
              <a:t>Interactive map </a:t>
            </a:r>
          </a:p>
          <a:p>
            <a:pPr marL="285750" indent="-285750">
              <a:buFont typeface="Arial" panose="020B0604020202020204" pitchFamily="34" charset="0"/>
              <a:buChar char="•"/>
            </a:pPr>
            <a:r>
              <a:rPr lang="en-US" b="0" i="0" dirty="0">
                <a:effectLst/>
                <a:latin typeface="Open Sans"/>
              </a:rPr>
              <a:t>Allows visitors and community to view categories that will display the information that is being searched. The information on your iMap can be viewed easily on their smartphones, tablets, laptops, and desktops.</a:t>
            </a:r>
          </a:p>
          <a:p>
            <a:pPr marL="285750" indent="-285750">
              <a:buFont typeface="Arial" panose="020B0604020202020204" pitchFamily="34" charset="0"/>
              <a:buChar char="•"/>
            </a:pPr>
            <a:endParaRPr lang="en-US" dirty="0">
              <a:latin typeface="Open Sans"/>
            </a:endParaRPr>
          </a:p>
          <a:p>
            <a:pPr marL="285750" indent="-285750">
              <a:buFont typeface="Arial" panose="020B0604020202020204" pitchFamily="34" charset="0"/>
              <a:buChar char="•"/>
            </a:pPr>
            <a:r>
              <a:rPr lang="en-US" dirty="0">
                <a:latin typeface="Open Sans"/>
              </a:rPr>
              <a:t>It</a:t>
            </a:r>
            <a:r>
              <a:rPr lang="en-US" b="0" i="0" dirty="0">
                <a:effectLst/>
                <a:latin typeface="Open Sans"/>
              </a:rPr>
              <a:t> has been designed to enhance the experience of a user when accessing mobile-mapping, which includes wayfinding, GPS, analytics, social sharing, printing, discounts, promotions, coupons, business descriptions, advertising, photos and videos. These benefits give users the tools and technology they require when traveling.</a:t>
            </a:r>
          </a:p>
          <a:p>
            <a:endParaRPr lang="en-US" dirty="0"/>
          </a:p>
        </p:txBody>
      </p:sp>
    </p:spTree>
    <p:extLst>
      <p:ext uri="{BB962C8B-B14F-4D97-AF65-F5344CB8AC3E}">
        <p14:creationId xmlns:p14="http://schemas.microsoft.com/office/powerpoint/2010/main" val="262560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3FED-99EF-454B-8F0A-74ED7B10BC82}"/>
              </a:ext>
            </a:extLst>
          </p:cNvPr>
          <p:cNvSpPr>
            <a:spLocks noGrp="1"/>
          </p:cNvSpPr>
          <p:nvPr>
            <p:ph type="title"/>
          </p:nvPr>
        </p:nvSpPr>
        <p:spPr>
          <a:xfrm>
            <a:off x="627061" y="147918"/>
            <a:ext cx="9404723" cy="1042707"/>
          </a:xfrm>
        </p:spPr>
        <p:txBody>
          <a:bodyPr/>
          <a:lstStyle/>
          <a:p>
            <a:r>
              <a:rPr lang="en-US" b="1" dirty="0"/>
              <a:t>Lunar Cow Publishing</a:t>
            </a:r>
            <a:br>
              <a:rPr lang="en-US" dirty="0"/>
            </a:br>
            <a:endParaRPr lang="en-US" dirty="0"/>
          </a:p>
        </p:txBody>
      </p:sp>
      <p:sp>
        <p:nvSpPr>
          <p:cNvPr id="3" name="Content Placeholder 2">
            <a:extLst>
              <a:ext uri="{FF2B5EF4-FFF2-40B4-BE49-F238E27FC236}">
                <a16:creationId xmlns:a16="http://schemas.microsoft.com/office/drawing/2014/main" id="{0DC589A8-D6AE-4017-8AFD-B4CA49F9CDE9}"/>
              </a:ext>
            </a:extLst>
          </p:cNvPr>
          <p:cNvSpPr>
            <a:spLocks noGrp="1"/>
          </p:cNvSpPr>
          <p:nvPr>
            <p:ph idx="1"/>
          </p:nvPr>
        </p:nvSpPr>
        <p:spPr>
          <a:xfrm>
            <a:off x="1497384" y="1327348"/>
            <a:ext cx="8534400" cy="5530652"/>
          </a:xfrm>
        </p:spPr>
        <p:txBody>
          <a:bodyPr>
            <a:normAutofit/>
          </a:bodyPr>
          <a:lstStyle/>
          <a:p>
            <a:pPr marL="0" indent="0">
              <a:buNone/>
            </a:pPr>
            <a:r>
              <a:rPr lang="en-US" sz="4400" dirty="0">
                <a:latin typeface="Arial" panose="020B0604020202020204" pitchFamily="34" charset="0"/>
                <a:cs typeface="Arial" panose="020B0604020202020204" pitchFamily="34" charset="0"/>
              </a:rPr>
              <a:t>  </a:t>
            </a:r>
            <a:r>
              <a:rPr lang="en-US" sz="1600" dirty="0"/>
              <a:t>				</a:t>
            </a:r>
          </a:p>
        </p:txBody>
      </p:sp>
      <p:pic>
        <p:nvPicPr>
          <p:cNvPr id="4" name="Picture 3">
            <a:extLst>
              <a:ext uri="{FF2B5EF4-FFF2-40B4-BE49-F238E27FC236}">
                <a16:creationId xmlns:a16="http://schemas.microsoft.com/office/drawing/2014/main" id="{17A8C614-2B77-4C92-A9B8-AA2C55EBCFE1}"/>
              </a:ext>
            </a:extLst>
          </p:cNvPr>
          <p:cNvPicPr/>
          <p:nvPr/>
        </p:nvPicPr>
        <p:blipFill>
          <a:blip r:embed="rId2" cstate="print"/>
          <a:stretch>
            <a:fillRect/>
          </a:stretch>
        </p:blipFill>
        <p:spPr>
          <a:xfrm>
            <a:off x="6789474" y="147918"/>
            <a:ext cx="3242310" cy="962025"/>
          </a:xfrm>
          <a:prstGeom prst="rect">
            <a:avLst/>
          </a:prstGeom>
        </p:spPr>
      </p:pic>
      <p:sp>
        <p:nvSpPr>
          <p:cNvPr id="9" name="Rectangle 1">
            <a:extLst>
              <a:ext uri="{FF2B5EF4-FFF2-40B4-BE49-F238E27FC236}">
                <a16:creationId xmlns:a16="http://schemas.microsoft.com/office/drawing/2014/main" id="{C048505D-AF53-48E7-BA0D-5DE705593404}"/>
              </a:ext>
            </a:extLst>
          </p:cNvPr>
          <p:cNvSpPr>
            <a:spLocks noChangeArrowheads="1"/>
          </p:cNvSpPr>
          <p:nvPr/>
        </p:nvSpPr>
        <p:spPr bwMode="auto">
          <a:xfrm>
            <a:off x="627061" y="1305569"/>
            <a:ext cx="10536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b="1" dirty="0"/>
              <a:t>Columbia Borough Map Brochure Update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7E307A7D-1F04-4526-AD2E-90B754C072AF}"/>
              </a:ext>
            </a:extLst>
          </p:cNvPr>
          <p:cNvSpPr txBox="1"/>
          <p:nvPr/>
        </p:nvSpPr>
        <p:spPr>
          <a:xfrm>
            <a:off x="1826949" y="2074014"/>
            <a:ext cx="9925050" cy="3970318"/>
          </a:xfrm>
          <a:prstGeom prst="rect">
            <a:avLst/>
          </a:prstGeom>
          <a:noFill/>
        </p:spPr>
        <p:txBody>
          <a:bodyPr wrap="square" rtlCol="0">
            <a:spAutoFit/>
          </a:bodyPr>
          <a:lstStyle/>
          <a:p>
            <a:r>
              <a:rPr lang="en-US" b="0" i="0" dirty="0">
                <a:effectLst/>
                <a:latin typeface="Open Sans"/>
              </a:rPr>
              <a:t>The Lunar Cow iMap</a:t>
            </a:r>
          </a:p>
          <a:p>
            <a:r>
              <a:rPr lang="en-US" dirty="0">
                <a:latin typeface="Open Sans"/>
              </a:rPr>
              <a:t>M</a:t>
            </a:r>
            <a:r>
              <a:rPr lang="en-US" b="0" i="0" dirty="0">
                <a:effectLst/>
                <a:latin typeface="Open Sans"/>
              </a:rPr>
              <a:t>obile interactive community mapping software</a:t>
            </a:r>
          </a:p>
          <a:p>
            <a:endParaRPr lang="en-US" dirty="0">
              <a:latin typeface="Open Sans"/>
            </a:endParaRPr>
          </a:p>
          <a:p>
            <a:pPr marL="285750" indent="-285750">
              <a:buFont typeface="Arial" panose="020B0604020202020204" pitchFamily="34" charset="0"/>
              <a:buChar char="•"/>
            </a:pPr>
            <a:r>
              <a:rPr lang="en-US" b="0" i="0" dirty="0">
                <a:effectLst/>
                <a:latin typeface="Open Sans"/>
              </a:rPr>
              <a:t>Allows visitors and community to view categories that will display the information that is being searched.  </a:t>
            </a:r>
            <a:r>
              <a:rPr lang="en-US" dirty="0">
                <a:latin typeface="Open Sans"/>
              </a:rPr>
              <a:t>(Example: Restaurant, Italian)</a:t>
            </a:r>
            <a:endParaRPr lang="en-US" b="0" i="0" dirty="0">
              <a:effectLst/>
              <a:latin typeface="Open Sans"/>
            </a:endParaRPr>
          </a:p>
          <a:p>
            <a:pPr marL="285750" indent="-285750">
              <a:buFont typeface="Arial" panose="020B0604020202020204" pitchFamily="34" charset="0"/>
              <a:buChar char="•"/>
            </a:pPr>
            <a:endParaRPr lang="en-US" dirty="0">
              <a:latin typeface="Open Sans"/>
            </a:endParaRPr>
          </a:p>
          <a:p>
            <a:pPr marL="285750" indent="-285750">
              <a:buFont typeface="Arial" panose="020B0604020202020204" pitchFamily="34" charset="0"/>
              <a:buChar char="•"/>
            </a:pPr>
            <a:r>
              <a:rPr lang="en-US" b="0" i="0" dirty="0">
                <a:effectLst/>
                <a:latin typeface="Open Sans"/>
              </a:rPr>
              <a:t>The information on your iMap can be viewed easily on their smartphones, tablets, laptops, and desktops.</a:t>
            </a:r>
          </a:p>
          <a:p>
            <a:pPr marL="285750" indent="-285750">
              <a:buFont typeface="Arial" panose="020B0604020202020204" pitchFamily="34" charset="0"/>
              <a:buChar char="•"/>
            </a:pPr>
            <a:endParaRPr lang="en-US" dirty="0">
              <a:latin typeface="Open Sans"/>
            </a:endParaRPr>
          </a:p>
          <a:p>
            <a:pPr marL="285750" indent="-285750">
              <a:buFont typeface="Arial" panose="020B0604020202020204" pitchFamily="34" charset="0"/>
              <a:buChar char="•"/>
            </a:pPr>
            <a:r>
              <a:rPr lang="en-US" dirty="0">
                <a:latin typeface="Open Sans"/>
              </a:rPr>
              <a:t>It</a:t>
            </a:r>
            <a:r>
              <a:rPr lang="en-US" b="0" i="0" dirty="0">
                <a:effectLst/>
                <a:latin typeface="Open Sans"/>
              </a:rPr>
              <a:t> has been designed to enhance the experience of a user when accessing mobile-mapping, which includes wayfinding, GPS, analytics, social sharing, printing, promotions, business descriptions, advertising, photos and videos. These benefits give users the tools and technology they require when traveling.</a:t>
            </a:r>
          </a:p>
          <a:p>
            <a:endParaRPr lang="en-US" dirty="0">
              <a:latin typeface="Open Sans"/>
            </a:endParaRPr>
          </a:p>
        </p:txBody>
      </p:sp>
    </p:spTree>
    <p:extLst>
      <p:ext uri="{BB962C8B-B14F-4D97-AF65-F5344CB8AC3E}">
        <p14:creationId xmlns:p14="http://schemas.microsoft.com/office/powerpoint/2010/main" val="231542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3FED-99EF-454B-8F0A-74ED7B10BC82}"/>
              </a:ext>
            </a:extLst>
          </p:cNvPr>
          <p:cNvSpPr>
            <a:spLocks noGrp="1"/>
          </p:cNvSpPr>
          <p:nvPr>
            <p:ph type="title"/>
          </p:nvPr>
        </p:nvSpPr>
        <p:spPr>
          <a:xfrm>
            <a:off x="627061" y="147918"/>
            <a:ext cx="9404723" cy="1042707"/>
          </a:xfrm>
        </p:spPr>
        <p:txBody>
          <a:bodyPr/>
          <a:lstStyle/>
          <a:p>
            <a:r>
              <a:rPr lang="en-US" b="1" dirty="0"/>
              <a:t>Lunar Cow Publishing</a:t>
            </a:r>
            <a:br>
              <a:rPr lang="en-US" dirty="0"/>
            </a:br>
            <a:endParaRPr lang="en-US" dirty="0"/>
          </a:p>
        </p:txBody>
      </p:sp>
      <p:sp>
        <p:nvSpPr>
          <p:cNvPr id="3" name="Content Placeholder 2">
            <a:extLst>
              <a:ext uri="{FF2B5EF4-FFF2-40B4-BE49-F238E27FC236}">
                <a16:creationId xmlns:a16="http://schemas.microsoft.com/office/drawing/2014/main" id="{0DC589A8-D6AE-4017-8AFD-B4CA49F9CDE9}"/>
              </a:ext>
            </a:extLst>
          </p:cNvPr>
          <p:cNvSpPr>
            <a:spLocks noGrp="1"/>
          </p:cNvSpPr>
          <p:nvPr>
            <p:ph idx="1"/>
          </p:nvPr>
        </p:nvSpPr>
        <p:spPr>
          <a:xfrm>
            <a:off x="1497384" y="1327348"/>
            <a:ext cx="8534400" cy="5530652"/>
          </a:xfrm>
        </p:spPr>
        <p:txBody>
          <a:bodyPr>
            <a:normAutofit/>
          </a:bodyPr>
          <a:lstStyle/>
          <a:p>
            <a:pPr marL="0" indent="0">
              <a:buNone/>
            </a:pPr>
            <a:r>
              <a:rPr lang="en-US" sz="4400" dirty="0">
                <a:latin typeface="Arial" panose="020B0604020202020204" pitchFamily="34" charset="0"/>
                <a:cs typeface="Arial" panose="020B0604020202020204" pitchFamily="34" charset="0"/>
              </a:rPr>
              <a:t>  </a:t>
            </a:r>
            <a:r>
              <a:rPr lang="en-US" sz="1600" dirty="0"/>
              <a:t>				</a:t>
            </a:r>
          </a:p>
        </p:txBody>
      </p:sp>
      <p:pic>
        <p:nvPicPr>
          <p:cNvPr id="4" name="Picture 3">
            <a:extLst>
              <a:ext uri="{FF2B5EF4-FFF2-40B4-BE49-F238E27FC236}">
                <a16:creationId xmlns:a16="http://schemas.microsoft.com/office/drawing/2014/main" id="{17A8C614-2B77-4C92-A9B8-AA2C55EBCFE1}"/>
              </a:ext>
            </a:extLst>
          </p:cNvPr>
          <p:cNvPicPr/>
          <p:nvPr/>
        </p:nvPicPr>
        <p:blipFill>
          <a:blip r:embed="rId2" cstate="print"/>
          <a:stretch>
            <a:fillRect/>
          </a:stretch>
        </p:blipFill>
        <p:spPr>
          <a:xfrm>
            <a:off x="6789474" y="147918"/>
            <a:ext cx="3242310" cy="962025"/>
          </a:xfrm>
          <a:prstGeom prst="rect">
            <a:avLst/>
          </a:prstGeom>
        </p:spPr>
      </p:pic>
      <p:sp>
        <p:nvSpPr>
          <p:cNvPr id="9" name="Rectangle 1">
            <a:extLst>
              <a:ext uri="{FF2B5EF4-FFF2-40B4-BE49-F238E27FC236}">
                <a16:creationId xmlns:a16="http://schemas.microsoft.com/office/drawing/2014/main" id="{C048505D-AF53-48E7-BA0D-5DE705593404}"/>
              </a:ext>
            </a:extLst>
          </p:cNvPr>
          <p:cNvSpPr>
            <a:spLocks noChangeArrowheads="1"/>
          </p:cNvSpPr>
          <p:nvPr/>
        </p:nvSpPr>
        <p:spPr bwMode="auto">
          <a:xfrm>
            <a:off x="627061" y="1305569"/>
            <a:ext cx="10536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b="1" dirty="0"/>
              <a:t>Columbia Borough Map Brochure Update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7E307A7D-1F04-4526-AD2E-90B754C072AF}"/>
              </a:ext>
            </a:extLst>
          </p:cNvPr>
          <p:cNvSpPr txBox="1"/>
          <p:nvPr/>
        </p:nvSpPr>
        <p:spPr>
          <a:xfrm>
            <a:off x="1238250" y="2038350"/>
            <a:ext cx="9925050" cy="2585323"/>
          </a:xfrm>
          <a:prstGeom prst="rect">
            <a:avLst/>
          </a:prstGeom>
          <a:noFill/>
        </p:spPr>
        <p:txBody>
          <a:bodyPr wrap="square" rtlCol="0">
            <a:spAutoFit/>
          </a:bodyPr>
          <a:lstStyle/>
          <a:p>
            <a:r>
              <a:rPr lang="en-US" b="0" i="0" dirty="0">
                <a:effectLst/>
                <a:latin typeface="Open Sans"/>
              </a:rPr>
              <a:t>The Lunar Cow iMap</a:t>
            </a:r>
          </a:p>
          <a:p>
            <a:r>
              <a:rPr lang="en-US" dirty="0">
                <a:latin typeface="Open Sans"/>
              </a:rPr>
              <a:t>M</a:t>
            </a:r>
            <a:r>
              <a:rPr lang="en-US" b="0" i="0" dirty="0">
                <a:effectLst/>
                <a:latin typeface="Open Sans"/>
              </a:rPr>
              <a:t>obile interactive community mapping </a:t>
            </a:r>
          </a:p>
          <a:p>
            <a:endParaRPr lang="en-US" dirty="0">
              <a:latin typeface="Open Sans"/>
            </a:endParaRPr>
          </a:p>
          <a:p>
            <a:endParaRPr lang="en-US" dirty="0">
              <a:latin typeface="Open Sans"/>
            </a:endParaRPr>
          </a:p>
          <a:p>
            <a:r>
              <a:rPr lang="en-US" b="0" i="0" dirty="0">
                <a:effectLst/>
                <a:latin typeface="Open Sans"/>
              </a:rPr>
              <a:t>Access to trails is such an important feature for digital users of your iMap. </a:t>
            </a:r>
          </a:p>
          <a:p>
            <a:endParaRPr lang="en-US" dirty="0">
              <a:latin typeface="Open Sans"/>
            </a:endParaRPr>
          </a:p>
          <a:p>
            <a:r>
              <a:rPr lang="en-US" b="0" i="0" dirty="0">
                <a:effectLst/>
                <a:latin typeface="Open Sans"/>
              </a:rPr>
              <a:t>The Lunar Cow iMap allows the trails within your community to be displayed on your interactive iMap. You can have walking, biking, jogging, hiking and driving trails on your iMap that visitors and community members can access based upon their preference.</a:t>
            </a:r>
            <a:endParaRPr lang="en-US" dirty="0"/>
          </a:p>
        </p:txBody>
      </p:sp>
    </p:spTree>
    <p:extLst>
      <p:ext uri="{BB962C8B-B14F-4D97-AF65-F5344CB8AC3E}">
        <p14:creationId xmlns:p14="http://schemas.microsoft.com/office/powerpoint/2010/main" val="1291758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3FED-99EF-454B-8F0A-74ED7B10BC82}"/>
              </a:ext>
            </a:extLst>
          </p:cNvPr>
          <p:cNvSpPr>
            <a:spLocks noGrp="1"/>
          </p:cNvSpPr>
          <p:nvPr>
            <p:ph type="title"/>
          </p:nvPr>
        </p:nvSpPr>
        <p:spPr>
          <a:xfrm>
            <a:off x="627061" y="147918"/>
            <a:ext cx="9404723" cy="1042707"/>
          </a:xfrm>
        </p:spPr>
        <p:txBody>
          <a:bodyPr/>
          <a:lstStyle/>
          <a:p>
            <a:r>
              <a:rPr lang="en-US" b="1" dirty="0"/>
              <a:t>Lunar Cow Publishing</a:t>
            </a:r>
            <a:br>
              <a:rPr lang="en-US" dirty="0"/>
            </a:br>
            <a:endParaRPr lang="en-US" dirty="0"/>
          </a:p>
        </p:txBody>
      </p:sp>
      <p:sp>
        <p:nvSpPr>
          <p:cNvPr id="3" name="Content Placeholder 2">
            <a:extLst>
              <a:ext uri="{FF2B5EF4-FFF2-40B4-BE49-F238E27FC236}">
                <a16:creationId xmlns:a16="http://schemas.microsoft.com/office/drawing/2014/main" id="{0DC589A8-D6AE-4017-8AFD-B4CA49F9CDE9}"/>
              </a:ext>
            </a:extLst>
          </p:cNvPr>
          <p:cNvSpPr>
            <a:spLocks noGrp="1"/>
          </p:cNvSpPr>
          <p:nvPr>
            <p:ph idx="1"/>
          </p:nvPr>
        </p:nvSpPr>
        <p:spPr>
          <a:xfrm>
            <a:off x="1497384" y="1327348"/>
            <a:ext cx="8534400" cy="5530652"/>
          </a:xfrm>
        </p:spPr>
        <p:txBody>
          <a:bodyPr>
            <a:normAutofit/>
          </a:bodyPr>
          <a:lstStyle/>
          <a:p>
            <a:pPr marL="0" indent="0">
              <a:buNone/>
            </a:pPr>
            <a:r>
              <a:rPr lang="en-US" sz="4400" dirty="0">
                <a:latin typeface="Arial" panose="020B0604020202020204" pitchFamily="34" charset="0"/>
                <a:cs typeface="Arial" panose="020B0604020202020204" pitchFamily="34" charset="0"/>
              </a:rPr>
              <a:t>  </a:t>
            </a:r>
            <a:r>
              <a:rPr lang="en-US" sz="1600" dirty="0"/>
              <a:t>				</a:t>
            </a:r>
          </a:p>
        </p:txBody>
      </p:sp>
      <p:pic>
        <p:nvPicPr>
          <p:cNvPr id="4" name="Picture 3">
            <a:extLst>
              <a:ext uri="{FF2B5EF4-FFF2-40B4-BE49-F238E27FC236}">
                <a16:creationId xmlns:a16="http://schemas.microsoft.com/office/drawing/2014/main" id="{17A8C614-2B77-4C92-A9B8-AA2C55EBCFE1}"/>
              </a:ext>
            </a:extLst>
          </p:cNvPr>
          <p:cNvPicPr/>
          <p:nvPr/>
        </p:nvPicPr>
        <p:blipFill>
          <a:blip r:embed="rId2" cstate="print"/>
          <a:stretch>
            <a:fillRect/>
          </a:stretch>
        </p:blipFill>
        <p:spPr>
          <a:xfrm>
            <a:off x="6789474" y="147918"/>
            <a:ext cx="3242310" cy="962025"/>
          </a:xfrm>
          <a:prstGeom prst="rect">
            <a:avLst/>
          </a:prstGeom>
        </p:spPr>
      </p:pic>
      <p:sp>
        <p:nvSpPr>
          <p:cNvPr id="9" name="Rectangle 1">
            <a:extLst>
              <a:ext uri="{FF2B5EF4-FFF2-40B4-BE49-F238E27FC236}">
                <a16:creationId xmlns:a16="http://schemas.microsoft.com/office/drawing/2014/main" id="{C048505D-AF53-48E7-BA0D-5DE705593404}"/>
              </a:ext>
            </a:extLst>
          </p:cNvPr>
          <p:cNvSpPr>
            <a:spLocks noChangeArrowheads="1"/>
          </p:cNvSpPr>
          <p:nvPr/>
        </p:nvSpPr>
        <p:spPr bwMode="auto">
          <a:xfrm>
            <a:off x="627061" y="1305569"/>
            <a:ext cx="10536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b="1" dirty="0"/>
              <a:t>Columbia Borough Map Brochure Update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7E307A7D-1F04-4526-AD2E-90B754C072AF}"/>
              </a:ext>
            </a:extLst>
          </p:cNvPr>
          <p:cNvSpPr txBox="1"/>
          <p:nvPr/>
        </p:nvSpPr>
        <p:spPr>
          <a:xfrm>
            <a:off x="1238250" y="2038350"/>
            <a:ext cx="9925050" cy="1477328"/>
          </a:xfrm>
          <a:prstGeom prst="rect">
            <a:avLst/>
          </a:prstGeom>
          <a:noFill/>
        </p:spPr>
        <p:txBody>
          <a:bodyPr wrap="square" rtlCol="0">
            <a:spAutoFit/>
          </a:bodyPr>
          <a:lstStyle/>
          <a:p>
            <a:r>
              <a:rPr lang="en-US" b="0" i="0" dirty="0">
                <a:effectLst/>
                <a:latin typeface="Open Sans"/>
              </a:rPr>
              <a:t>The Lunar Cow iMap</a:t>
            </a:r>
          </a:p>
          <a:p>
            <a:r>
              <a:rPr lang="en-US" dirty="0">
                <a:latin typeface="Open Sans"/>
              </a:rPr>
              <a:t>M</a:t>
            </a:r>
            <a:r>
              <a:rPr lang="en-US" b="0" i="0" dirty="0">
                <a:effectLst/>
                <a:latin typeface="Open Sans"/>
              </a:rPr>
              <a:t>obile interactive community mapping </a:t>
            </a:r>
          </a:p>
          <a:p>
            <a:endParaRPr lang="en-US" dirty="0">
              <a:latin typeface="Open Sans"/>
            </a:endParaRPr>
          </a:p>
          <a:p>
            <a:endParaRPr lang="en-US" dirty="0">
              <a:latin typeface="Open Sans"/>
            </a:endParaRPr>
          </a:p>
          <a:p>
            <a:endParaRPr lang="en-US" dirty="0"/>
          </a:p>
        </p:txBody>
      </p:sp>
      <p:sp>
        <p:nvSpPr>
          <p:cNvPr id="8" name="TextBox 7">
            <a:extLst>
              <a:ext uri="{FF2B5EF4-FFF2-40B4-BE49-F238E27FC236}">
                <a16:creationId xmlns:a16="http://schemas.microsoft.com/office/drawing/2014/main" id="{455408FB-F784-4F4B-BC3E-527D51837E8A}"/>
              </a:ext>
            </a:extLst>
          </p:cNvPr>
          <p:cNvSpPr txBox="1"/>
          <p:nvPr/>
        </p:nvSpPr>
        <p:spPr>
          <a:xfrm>
            <a:off x="1362075" y="3095624"/>
            <a:ext cx="9658350" cy="1754326"/>
          </a:xfrm>
          <a:prstGeom prst="rect">
            <a:avLst/>
          </a:prstGeom>
          <a:noFill/>
        </p:spPr>
        <p:txBody>
          <a:bodyPr wrap="square">
            <a:spAutoFit/>
          </a:bodyPr>
          <a:lstStyle/>
          <a:p>
            <a:r>
              <a:rPr lang="en-US" b="0" i="0" dirty="0">
                <a:effectLst/>
                <a:latin typeface="Open Sans"/>
              </a:rPr>
              <a:t>The iMap offers users the ability to view turn-by-turn directions for each POI, including distance and duration. </a:t>
            </a:r>
          </a:p>
          <a:p>
            <a:endParaRPr lang="en-US" dirty="0">
              <a:latin typeface="Open Sans"/>
            </a:endParaRPr>
          </a:p>
          <a:p>
            <a:r>
              <a:rPr lang="en-US" b="0" i="0" dirty="0">
                <a:effectLst/>
                <a:latin typeface="Open Sans"/>
              </a:rPr>
              <a:t>The turn-by-turn direction engine helps users of your iMap understand if the POIs included on their itineraries work within their overall travel plans based upon timing and overall traveling distance.</a:t>
            </a:r>
            <a:endParaRPr lang="en-US" dirty="0"/>
          </a:p>
        </p:txBody>
      </p:sp>
    </p:spTree>
    <p:extLst>
      <p:ext uri="{BB962C8B-B14F-4D97-AF65-F5344CB8AC3E}">
        <p14:creationId xmlns:p14="http://schemas.microsoft.com/office/powerpoint/2010/main" val="1694630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3FED-99EF-454B-8F0A-74ED7B10BC82}"/>
              </a:ext>
            </a:extLst>
          </p:cNvPr>
          <p:cNvSpPr>
            <a:spLocks noGrp="1"/>
          </p:cNvSpPr>
          <p:nvPr>
            <p:ph type="title"/>
          </p:nvPr>
        </p:nvSpPr>
        <p:spPr>
          <a:xfrm>
            <a:off x="627061" y="147918"/>
            <a:ext cx="9404723" cy="1042707"/>
          </a:xfrm>
        </p:spPr>
        <p:txBody>
          <a:bodyPr/>
          <a:lstStyle/>
          <a:p>
            <a:r>
              <a:rPr lang="en-US" b="1" dirty="0"/>
              <a:t>Lunar Cow Publishing</a:t>
            </a:r>
            <a:br>
              <a:rPr lang="en-US" dirty="0"/>
            </a:br>
            <a:endParaRPr lang="en-US" dirty="0"/>
          </a:p>
        </p:txBody>
      </p:sp>
      <p:sp>
        <p:nvSpPr>
          <p:cNvPr id="3" name="Content Placeholder 2">
            <a:extLst>
              <a:ext uri="{FF2B5EF4-FFF2-40B4-BE49-F238E27FC236}">
                <a16:creationId xmlns:a16="http://schemas.microsoft.com/office/drawing/2014/main" id="{0DC589A8-D6AE-4017-8AFD-B4CA49F9CDE9}"/>
              </a:ext>
            </a:extLst>
          </p:cNvPr>
          <p:cNvSpPr>
            <a:spLocks noGrp="1"/>
          </p:cNvSpPr>
          <p:nvPr>
            <p:ph idx="1"/>
          </p:nvPr>
        </p:nvSpPr>
        <p:spPr>
          <a:xfrm>
            <a:off x="1497384" y="1327348"/>
            <a:ext cx="8534400" cy="5530652"/>
          </a:xfrm>
        </p:spPr>
        <p:txBody>
          <a:bodyPr>
            <a:normAutofit/>
          </a:bodyPr>
          <a:lstStyle/>
          <a:p>
            <a:pPr marL="0" indent="0">
              <a:buNone/>
            </a:pPr>
            <a:r>
              <a:rPr lang="en-US" sz="4400" dirty="0">
                <a:latin typeface="Arial" panose="020B0604020202020204" pitchFamily="34" charset="0"/>
                <a:cs typeface="Arial" panose="020B0604020202020204" pitchFamily="34" charset="0"/>
              </a:rPr>
              <a:t>  </a:t>
            </a:r>
            <a:r>
              <a:rPr lang="en-US" sz="1600" dirty="0"/>
              <a:t>				</a:t>
            </a:r>
          </a:p>
        </p:txBody>
      </p:sp>
      <p:pic>
        <p:nvPicPr>
          <p:cNvPr id="4" name="Picture 3">
            <a:extLst>
              <a:ext uri="{FF2B5EF4-FFF2-40B4-BE49-F238E27FC236}">
                <a16:creationId xmlns:a16="http://schemas.microsoft.com/office/drawing/2014/main" id="{17A8C614-2B77-4C92-A9B8-AA2C55EBCFE1}"/>
              </a:ext>
            </a:extLst>
          </p:cNvPr>
          <p:cNvPicPr/>
          <p:nvPr/>
        </p:nvPicPr>
        <p:blipFill>
          <a:blip r:embed="rId2" cstate="print"/>
          <a:stretch>
            <a:fillRect/>
          </a:stretch>
        </p:blipFill>
        <p:spPr>
          <a:xfrm>
            <a:off x="6789474" y="147918"/>
            <a:ext cx="3242310" cy="962025"/>
          </a:xfrm>
          <a:prstGeom prst="rect">
            <a:avLst/>
          </a:prstGeom>
        </p:spPr>
      </p:pic>
      <p:sp>
        <p:nvSpPr>
          <p:cNvPr id="9" name="Rectangle 1">
            <a:extLst>
              <a:ext uri="{FF2B5EF4-FFF2-40B4-BE49-F238E27FC236}">
                <a16:creationId xmlns:a16="http://schemas.microsoft.com/office/drawing/2014/main" id="{C048505D-AF53-48E7-BA0D-5DE705593404}"/>
              </a:ext>
            </a:extLst>
          </p:cNvPr>
          <p:cNvSpPr>
            <a:spLocks noChangeArrowheads="1"/>
          </p:cNvSpPr>
          <p:nvPr/>
        </p:nvSpPr>
        <p:spPr bwMode="auto">
          <a:xfrm>
            <a:off x="627061" y="1305569"/>
            <a:ext cx="10536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b="1" dirty="0"/>
              <a:t>Columbia Borough Map Brochure Update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7E307A7D-1F04-4526-AD2E-90B754C072AF}"/>
              </a:ext>
            </a:extLst>
          </p:cNvPr>
          <p:cNvSpPr txBox="1"/>
          <p:nvPr/>
        </p:nvSpPr>
        <p:spPr>
          <a:xfrm>
            <a:off x="1238250" y="2038350"/>
            <a:ext cx="9925050" cy="1477328"/>
          </a:xfrm>
          <a:prstGeom prst="rect">
            <a:avLst/>
          </a:prstGeom>
          <a:noFill/>
        </p:spPr>
        <p:txBody>
          <a:bodyPr wrap="square" rtlCol="0">
            <a:spAutoFit/>
          </a:bodyPr>
          <a:lstStyle/>
          <a:p>
            <a:r>
              <a:rPr lang="en-US" b="0" i="0" dirty="0">
                <a:effectLst/>
                <a:latin typeface="Open Sans"/>
              </a:rPr>
              <a:t>The Lunar Cow iMap</a:t>
            </a:r>
          </a:p>
          <a:p>
            <a:r>
              <a:rPr lang="en-US" dirty="0">
                <a:latin typeface="Open Sans"/>
              </a:rPr>
              <a:t>M</a:t>
            </a:r>
            <a:r>
              <a:rPr lang="en-US" b="0" i="0" dirty="0">
                <a:effectLst/>
                <a:latin typeface="Open Sans"/>
              </a:rPr>
              <a:t>obile interactive community mapping </a:t>
            </a:r>
          </a:p>
          <a:p>
            <a:endParaRPr lang="en-US" dirty="0">
              <a:latin typeface="Open Sans"/>
            </a:endParaRPr>
          </a:p>
          <a:p>
            <a:endParaRPr lang="en-US" dirty="0">
              <a:latin typeface="Open Sans"/>
            </a:endParaRPr>
          </a:p>
          <a:p>
            <a:endParaRPr lang="en-US" dirty="0"/>
          </a:p>
        </p:txBody>
      </p:sp>
      <p:sp>
        <p:nvSpPr>
          <p:cNvPr id="8" name="TextBox 7">
            <a:extLst>
              <a:ext uri="{FF2B5EF4-FFF2-40B4-BE49-F238E27FC236}">
                <a16:creationId xmlns:a16="http://schemas.microsoft.com/office/drawing/2014/main" id="{455408FB-F784-4F4B-BC3E-527D51837E8A}"/>
              </a:ext>
            </a:extLst>
          </p:cNvPr>
          <p:cNvSpPr txBox="1"/>
          <p:nvPr/>
        </p:nvSpPr>
        <p:spPr>
          <a:xfrm>
            <a:off x="1362075" y="3095624"/>
            <a:ext cx="9658350" cy="2031325"/>
          </a:xfrm>
          <a:prstGeom prst="rect">
            <a:avLst/>
          </a:prstGeom>
          <a:noFill/>
        </p:spPr>
        <p:txBody>
          <a:bodyPr wrap="square">
            <a:spAutoFit/>
          </a:bodyPr>
          <a:lstStyle/>
          <a:p>
            <a:r>
              <a:rPr lang="en-US" b="0" i="0" dirty="0">
                <a:effectLst/>
                <a:latin typeface="Open Sans"/>
              </a:rPr>
              <a:t>One of the most popular functions of the Lunar Cow iMap is the itinerary-building engine. iMap users can easily view the sample itineraries that </a:t>
            </a:r>
            <a:r>
              <a:rPr lang="en-US" dirty="0">
                <a:latin typeface="Open Sans"/>
              </a:rPr>
              <a:t>will be </a:t>
            </a:r>
            <a:r>
              <a:rPr lang="en-US" b="0" i="0" dirty="0">
                <a:effectLst/>
                <a:latin typeface="Open Sans"/>
              </a:rPr>
              <a:t>built for visitors and the community. </a:t>
            </a:r>
          </a:p>
          <a:p>
            <a:endParaRPr lang="en-US" dirty="0">
              <a:latin typeface="Open Sans"/>
            </a:endParaRPr>
          </a:p>
          <a:p>
            <a:r>
              <a:rPr lang="en-US" dirty="0">
                <a:latin typeface="Open Sans"/>
              </a:rPr>
              <a:t>I</a:t>
            </a:r>
            <a:r>
              <a:rPr lang="en-US" b="0" i="0" dirty="0">
                <a:effectLst/>
                <a:latin typeface="Open Sans"/>
              </a:rPr>
              <a:t>tineraries can be developed to focus on single days, weekends or the entire week. Points of Interest are provided to the user with connections to driving directions, social media, pictures, videos, and information about the businesses listed on the iMap.</a:t>
            </a:r>
            <a:endParaRPr lang="en-US" dirty="0"/>
          </a:p>
        </p:txBody>
      </p:sp>
    </p:spTree>
    <p:extLst>
      <p:ext uri="{BB962C8B-B14F-4D97-AF65-F5344CB8AC3E}">
        <p14:creationId xmlns:p14="http://schemas.microsoft.com/office/powerpoint/2010/main" val="7955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3FED-99EF-454B-8F0A-74ED7B10BC82}"/>
              </a:ext>
            </a:extLst>
          </p:cNvPr>
          <p:cNvSpPr>
            <a:spLocks noGrp="1"/>
          </p:cNvSpPr>
          <p:nvPr>
            <p:ph type="title"/>
          </p:nvPr>
        </p:nvSpPr>
        <p:spPr>
          <a:xfrm>
            <a:off x="627061" y="147918"/>
            <a:ext cx="9404723" cy="1042707"/>
          </a:xfrm>
        </p:spPr>
        <p:txBody>
          <a:bodyPr/>
          <a:lstStyle/>
          <a:p>
            <a:r>
              <a:rPr lang="en-US" b="1" dirty="0"/>
              <a:t>Lunar Cow Publishing</a:t>
            </a:r>
            <a:br>
              <a:rPr lang="en-US" dirty="0"/>
            </a:br>
            <a:endParaRPr lang="en-US" dirty="0"/>
          </a:p>
        </p:txBody>
      </p:sp>
      <p:sp>
        <p:nvSpPr>
          <p:cNvPr id="3" name="Content Placeholder 2">
            <a:extLst>
              <a:ext uri="{FF2B5EF4-FFF2-40B4-BE49-F238E27FC236}">
                <a16:creationId xmlns:a16="http://schemas.microsoft.com/office/drawing/2014/main" id="{0DC589A8-D6AE-4017-8AFD-B4CA49F9CDE9}"/>
              </a:ext>
            </a:extLst>
          </p:cNvPr>
          <p:cNvSpPr>
            <a:spLocks noGrp="1"/>
          </p:cNvSpPr>
          <p:nvPr>
            <p:ph idx="1"/>
          </p:nvPr>
        </p:nvSpPr>
        <p:spPr>
          <a:xfrm>
            <a:off x="1497384" y="1327348"/>
            <a:ext cx="8534400" cy="5530652"/>
          </a:xfrm>
        </p:spPr>
        <p:txBody>
          <a:bodyPr>
            <a:normAutofit/>
          </a:bodyPr>
          <a:lstStyle/>
          <a:p>
            <a:pPr marL="0" indent="0">
              <a:buNone/>
            </a:pPr>
            <a:r>
              <a:rPr lang="en-US" sz="4400" dirty="0">
                <a:latin typeface="Arial" panose="020B0604020202020204" pitchFamily="34" charset="0"/>
                <a:cs typeface="Arial" panose="020B0604020202020204" pitchFamily="34" charset="0"/>
              </a:rPr>
              <a:t>  </a:t>
            </a:r>
            <a:r>
              <a:rPr lang="en-US" sz="1600" dirty="0"/>
              <a:t>				</a:t>
            </a:r>
          </a:p>
        </p:txBody>
      </p:sp>
      <p:pic>
        <p:nvPicPr>
          <p:cNvPr id="4" name="Picture 3">
            <a:extLst>
              <a:ext uri="{FF2B5EF4-FFF2-40B4-BE49-F238E27FC236}">
                <a16:creationId xmlns:a16="http://schemas.microsoft.com/office/drawing/2014/main" id="{17A8C614-2B77-4C92-A9B8-AA2C55EBCFE1}"/>
              </a:ext>
            </a:extLst>
          </p:cNvPr>
          <p:cNvPicPr/>
          <p:nvPr/>
        </p:nvPicPr>
        <p:blipFill>
          <a:blip r:embed="rId2" cstate="print"/>
          <a:stretch>
            <a:fillRect/>
          </a:stretch>
        </p:blipFill>
        <p:spPr>
          <a:xfrm>
            <a:off x="6789474" y="147918"/>
            <a:ext cx="3242310" cy="962025"/>
          </a:xfrm>
          <a:prstGeom prst="rect">
            <a:avLst/>
          </a:prstGeom>
        </p:spPr>
      </p:pic>
      <p:sp>
        <p:nvSpPr>
          <p:cNvPr id="9" name="Rectangle 1">
            <a:extLst>
              <a:ext uri="{FF2B5EF4-FFF2-40B4-BE49-F238E27FC236}">
                <a16:creationId xmlns:a16="http://schemas.microsoft.com/office/drawing/2014/main" id="{C048505D-AF53-48E7-BA0D-5DE705593404}"/>
              </a:ext>
            </a:extLst>
          </p:cNvPr>
          <p:cNvSpPr>
            <a:spLocks noChangeArrowheads="1"/>
          </p:cNvSpPr>
          <p:nvPr/>
        </p:nvSpPr>
        <p:spPr bwMode="auto">
          <a:xfrm>
            <a:off x="627061" y="1305569"/>
            <a:ext cx="10536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b="1" dirty="0"/>
              <a:t>Columbia Borough Map Brochure Update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7E307A7D-1F04-4526-AD2E-90B754C072AF}"/>
              </a:ext>
            </a:extLst>
          </p:cNvPr>
          <p:cNvSpPr txBox="1"/>
          <p:nvPr/>
        </p:nvSpPr>
        <p:spPr>
          <a:xfrm>
            <a:off x="1238250" y="2038350"/>
            <a:ext cx="9925050" cy="1477328"/>
          </a:xfrm>
          <a:prstGeom prst="rect">
            <a:avLst/>
          </a:prstGeom>
          <a:noFill/>
        </p:spPr>
        <p:txBody>
          <a:bodyPr wrap="square" rtlCol="0">
            <a:spAutoFit/>
          </a:bodyPr>
          <a:lstStyle/>
          <a:p>
            <a:r>
              <a:rPr lang="en-US" b="0" i="0" dirty="0">
                <a:effectLst/>
                <a:latin typeface="Open Sans"/>
              </a:rPr>
              <a:t>The Lunar Cow iMap</a:t>
            </a:r>
          </a:p>
          <a:p>
            <a:r>
              <a:rPr lang="en-US" dirty="0">
                <a:latin typeface="Open Sans"/>
              </a:rPr>
              <a:t>M</a:t>
            </a:r>
            <a:r>
              <a:rPr lang="en-US" b="0" i="0" dirty="0">
                <a:effectLst/>
                <a:latin typeface="Open Sans"/>
              </a:rPr>
              <a:t>obile interactive community mapping </a:t>
            </a:r>
          </a:p>
          <a:p>
            <a:endParaRPr lang="en-US" dirty="0">
              <a:latin typeface="Open Sans"/>
            </a:endParaRPr>
          </a:p>
          <a:p>
            <a:endParaRPr lang="en-US" dirty="0">
              <a:latin typeface="Open Sans"/>
            </a:endParaRPr>
          </a:p>
          <a:p>
            <a:endParaRPr lang="en-US" dirty="0"/>
          </a:p>
        </p:txBody>
      </p:sp>
      <p:sp>
        <p:nvSpPr>
          <p:cNvPr id="8" name="TextBox 7">
            <a:extLst>
              <a:ext uri="{FF2B5EF4-FFF2-40B4-BE49-F238E27FC236}">
                <a16:creationId xmlns:a16="http://schemas.microsoft.com/office/drawing/2014/main" id="{455408FB-F784-4F4B-BC3E-527D51837E8A}"/>
              </a:ext>
            </a:extLst>
          </p:cNvPr>
          <p:cNvSpPr txBox="1"/>
          <p:nvPr/>
        </p:nvSpPr>
        <p:spPr>
          <a:xfrm>
            <a:off x="1362075" y="3095624"/>
            <a:ext cx="9658350" cy="2031325"/>
          </a:xfrm>
          <a:prstGeom prst="rect">
            <a:avLst/>
          </a:prstGeom>
          <a:noFill/>
        </p:spPr>
        <p:txBody>
          <a:bodyPr wrap="square">
            <a:spAutoFit/>
          </a:bodyPr>
          <a:lstStyle/>
          <a:p>
            <a:r>
              <a:rPr lang="en-US" b="0" i="0" dirty="0">
                <a:effectLst/>
                <a:latin typeface="Open Sans"/>
              </a:rPr>
              <a:t>One of the most popular functions of the Lunar Cow iMap is the itinerary-building engine. iMap users can easily view the sample itineraries that </a:t>
            </a:r>
            <a:r>
              <a:rPr lang="en-US" dirty="0">
                <a:latin typeface="Open Sans"/>
              </a:rPr>
              <a:t>will be </a:t>
            </a:r>
            <a:r>
              <a:rPr lang="en-US" b="0" i="0" dirty="0">
                <a:effectLst/>
                <a:latin typeface="Open Sans"/>
              </a:rPr>
              <a:t>built for visitors and the community. </a:t>
            </a:r>
          </a:p>
          <a:p>
            <a:endParaRPr lang="en-US" dirty="0">
              <a:latin typeface="Open Sans"/>
            </a:endParaRPr>
          </a:p>
          <a:p>
            <a:r>
              <a:rPr lang="en-US" dirty="0">
                <a:latin typeface="Open Sans"/>
              </a:rPr>
              <a:t>I</a:t>
            </a:r>
            <a:r>
              <a:rPr lang="en-US" b="0" i="0" dirty="0">
                <a:effectLst/>
                <a:latin typeface="Open Sans"/>
              </a:rPr>
              <a:t>tineraries can be developed to focus on single days, weekends or the entire week. Points of Interest are provided to the user with connections to driving directions, social media, pictures, videos, and information about the businesses listed on the iMap.</a:t>
            </a:r>
            <a:endParaRPr lang="en-US" dirty="0"/>
          </a:p>
        </p:txBody>
      </p:sp>
    </p:spTree>
    <p:extLst>
      <p:ext uri="{BB962C8B-B14F-4D97-AF65-F5344CB8AC3E}">
        <p14:creationId xmlns:p14="http://schemas.microsoft.com/office/powerpoint/2010/main" val="1701486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3FED-99EF-454B-8F0A-74ED7B10BC82}"/>
              </a:ext>
            </a:extLst>
          </p:cNvPr>
          <p:cNvSpPr>
            <a:spLocks noGrp="1"/>
          </p:cNvSpPr>
          <p:nvPr>
            <p:ph type="title"/>
          </p:nvPr>
        </p:nvSpPr>
        <p:spPr>
          <a:xfrm>
            <a:off x="627061" y="147918"/>
            <a:ext cx="9404723" cy="1042707"/>
          </a:xfrm>
        </p:spPr>
        <p:txBody>
          <a:bodyPr/>
          <a:lstStyle/>
          <a:p>
            <a:r>
              <a:rPr lang="en-US" b="1" dirty="0"/>
              <a:t>Lunar Cow Publishing</a:t>
            </a:r>
            <a:br>
              <a:rPr lang="en-US" dirty="0"/>
            </a:br>
            <a:endParaRPr lang="en-US" dirty="0"/>
          </a:p>
        </p:txBody>
      </p:sp>
      <p:sp>
        <p:nvSpPr>
          <p:cNvPr id="3" name="Content Placeholder 2">
            <a:extLst>
              <a:ext uri="{FF2B5EF4-FFF2-40B4-BE49-F238E27FC236}">
                <a16:creationId xmlns:a16="http://schemas.microsoft.com/office/drawing/2014/main" id="{0DC589A8-D6AE-4017-8AFD-B4CA49F9CDE9}"/>
              </a:ext>
            </a:extLst>
          </p:cNvPr>
          <p:cNvSpPr>
            <a:spLocks noGrp="1"/>
          </p:cNvSpPr>
          <p:nvPr>
            <p:ph idx="1"/>
          </p:nvPr>
        </p:nvSpPr>
        <p:spPr>
          <a:xfrm>
            <a:off x="1497384" y="1327348"/>
            <a:ext cx="8534400" cy="5530652"/>
          </a:xfrm>
        </p:spPr>
        <p:txBody>
          <a:bodyPr>
            <a:normAutofit/>
          </a:bodyPr>
          <a:lstStyle/>
          <a:p>
            <a:pPr marL="0" indent="0">
              <a:buNone/>
            </a:pPr>
            <a:r>
              <a:rPr lang="en-US" sz="4400" dirty="0">
                <a:latin typeface="Arial" panose="020B0604020202020204" pitchFamily="34" charset="0"/>
                <a:cs typeface="Arial" panose="020B0604020202020204" pitchFamily="34" charset="0"/>
              </a:rPr>
              <a:t>  </a:t>
            </a:r>
            <a:r>
              <a:rPr lang="en-US" sz="1600" dirty="0"/>
              <a:t>				</a:t>
            </a:r>
          </a:p>
        </p:txBody>
      </p:sp>
      <p:pic>
        <p:nvPicPr>
          <p:cNvPr id="4" name="Picture 3">
            <a:extLst>
              <a:ext uri="{FF2B5EF4-FFF2-40B4-BE49-F238E27FC236}">
                <a16:creationId xmlns:a16="http://schemas.microsoft.com/office/drawing/2014/main" id="{17A8C614-2B77-4C92-A9B8-AA2C55EBCFE1}"/>
              </a:ext>
            </a:extLst>
          </p:cNvPr>
          <p:cNvPicPr/>
          <p:nvPr/>
        </p:nvPicPr>
        <p:blipFill>
          <a:blip r:embed="rId2" cstate="print"/>
          <a:stretch>
            <a:fillRect/>
          </a:stretch>
        </p:blipFill>
        <p:spPr>
          <a:xfrm>
            <a:off x="6789474" y="147918"/>
            <a:ext cx="3242310" cy="962025"/>
          </a:xfrm>
          <a:prstGeom prst="rect">
            <a:avLst/>
          </a:prstGeom>
        </p:spPr>
      </p:pic>
      <p:sp>
        <p:nvSpPr>
          <p:cNvPr id="9" name="Rectangle 1">
            <a:extLst>
              <a:ext uri="{FF2B5EF4-FFF2-40B4-BE49-F238E27FC236}">
                <a16:creationId xmlns:a16="http://schemas.microsoft.com/office/drawing/2014/main" id="{C048505D-AF53-48E7-BA0D-5DE705593404}"/>
              </a:ext>
            </a:extLst>
          </p:cNvPr>
          <p:cNvSpPr>
            <a:spLocks noChangeArrowheads="1"/>
          </p:cNvSpPr>
          <p:nvPr/>
        </p:nvSpPr>
        <p:spPr bwMode="auto">
          <a:xfrm>
            <a:off x="627061" y="1305569"/>
            <a:ext cx="10536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b="1" dirty="0"/>
              <a:t>Columbia Borough Map Brochure Update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7E307A7D-1F04-4526-AD2E-90B754C072AF}"/>
              </a:ext>
            </a:extLst>
          </p:cNvPr>
          <p:cNvSpPr txBox="1"/>
          <p:nvPr/>
        </p:nvSpPr>
        <p:spPr>
          <a:xfrm>
            <a:off x="1238250" y="2038350"/>
            <a:ext cx="9925050" cy="1477328"/>
          </a:xfrm>
          <a:prstGeom prst="rect">
            <a:avLst/>
          </a:prstGeom>
          <a:noFill/>
        </p:spPr>
        <p:txBody>
          <a:bodyPr wrap="square" rtlCol="0">
            <a:spAutoFit/>
          </a:bodyPr>
          <a:lstStyle/>
          <a:p>
            <a:r>
              <a:rPr lang="en-US" b="0" i="0" dirty="0">
                <a:effectLst/>
                <a:latin typeface="Open Sans"/>
              </a:rPr>
              <a:t>The Lunar Cow iMap</a:t>
            </a:r>
          </a:p>
          <a:p>
            <a:r>
              <a:rPr lang="en-US" dirty="0">
                <a:latin typeface="Open Sans"/>
              </a:rPr>
              <a:t>M</a:t>
            </a:r>
            <a:r>
              <a:rPr lang="en-US" b="0" i="0" dirty="0">
                <a:effectLst/>
                <a:latin typeface="Open Sans"/>
              </a:rPr>
              <a:t>obile interactive community mapping </a:t>
            </a:r>
          </a:p>
          <a:p>
            <a:endParaRPr lang="en-US" dirty="0">
              <a:latin typeface="Open Sans"/>
            </a:endParaRPr>
          </a:p>
          <a:p>
            <a:endParaRPr lang="en-US" dirty="0">
              <a:latin typeface="Open Sans"/>
            </a:endParaRPr>
          </a:p>
          <a:p>
            <a:endParaRPr lang="en-US" dirty="0"/>
          </a:p>
        </p:txBody>
      </p:sp>
      <p:sp>
        <p:nvSpPr>
          <p:cNvPr id="8" name="TextBox 7">
            <a:extLst>
              <a:ext uri="{FF2B5EF4-FFF2-40B4-BE49-F238E27FC236}">
                <a16:creationId xmlns:a16="http://schemas.microsoft.com/office/drawing/2014/main" id="{455408FB-F784-4F4B-BC3E-527D51837E8A}"/>
              </a:ext>
            </a:extLst>
          </p:cNvPr>
          <p:cNvSpPr txBox="1"/>
          <p:nvPr/>
        </p:nvSpPr>
        <p:spPr>
          <a:xfrm>
            <a:off x="1362075" y="3095624"/>
            <a:ext cx="9658350" cy="2585323"/>
          </a:xfrm>
          <a:prstGeom prst="rect">
            <a:avLst/>
          </a:prstGeom>
          <a:noFill/>
        </p:spPr>
        <p:txBody>
          <a:bodyPr wrap="square">
            <a:spAutoFit/>
          </a:bodyPr>
          <a:lstStyle/>
          <a:p>
            <a:r>
              <a:rPr lang="en-US" b="0" i="0" dirty="0">
                <a:effectLst/>
                <a:latin typeface="Open Sans"/>
              </a:rPr>
              <a:t>One of the most popular functions of the Lunar Cow iMap is the itinerary-building engine. iMap users can easily view the sample itineraries that </a:t>
            </a:r>
            <a:r>
              <a:rPr lang="en-US" dirty="0">
                <a:latin typeface="Open Sans"/>
              </a:rPr>
              <a:t>will be </a:t>
            </a:r>
            <a:r>
              <a:rPr lang="en-US" b="0" i="0" dirty="0">
                <a:effectLst/>
                <a:latin typeface="Open Sans"/>
              </a:rPr>
              <a:t>built for visitors and the community. </a:t>
            </a:r>
          </a:p>
          <a:p>
            <a:endParaRPr lang="en-US" dirty="0">
              <a:latin typeface="Open Sans"/>
            </a:endParaRPr>
          </a:p>
          <a:p>
            <a:r>
              <a:rPr lang="en-US" dirty="0">
                <a:latin typeface="Open Sans"/>
              </a:rPr>
              <a:t>I</a:t>
            </a:r>
            <a:r>
              <a:rPr lang="en-US" b="0" i="0" dirty="0">
                <a:effectLst/>
                <a:latin typeface="Open Sans"/>
              </a:rPr>
              <a:t>tineraries can be developed to focus on single days, weekends or the entire week. Points of Interest are provided to the user with connections to driving directions, social media, pictures, videos, and information about the businesses listed on the iMap.</a:t>
            </a:r>
          </a:p>
          <a:p>
            <a:endParaRPr lang="en-US" dirty="0">
              <a:latin typeface="Open Sans"/>
            </a:endParaRPr>
          </a:p>
          <a:p>
            <a:r>
              <a:rPr lang="en-US" dirty="0">
                <a:latin typeface="Open Sans"/>
              </a:rPr>
              <a:t>Maps are based on county GIS Maps</a:t>
            </a:r>
            <a:endParaRPr lang="en-US" dirty="0"/>
          </a:p>
        </p:txBody>
      </p:sp>
    </p:spTree>
    <p:extLst>
      <p:ext uri="{BB962C8B-B14F-4D97-AF65-F5344CB8AC3E}">
        <p14:creationId xmlns:p14="http://schemas.microsoft.com/office/powerpoint/2010/main" val="295985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3FED-99EF-454B-8F0A-74ED7B10BC82}"/>
              </a:ext>
            </a:extLst>
          </p:cNvPr>
          <p:cNvSpPr>
            <a:spLocks noGrp="1"/>
          </p:cNvSpPr>
          <p:nvPr>
            <p:ph type="title"/>
          </p:nvPr>
        </p:nvSpPr>
        <p:spPr>
          <a:xfrm>
            <a:off x="627061" y="147918"/>
            <a:ext cx="9404723" cy="1042707"/>
          </a:xfrm>
        </p:spPr>
        <p:txBody>
          <a:bodyPr/>
          <a:lstStyle/>
          <a:p>
            <a:endParaRPr lang="en-US" dirty="0"/>
          </a:p>
        </p:txBody>
      </p:sp>
      <p:sp>
        <p:nvSpPr>
          <p:cNvPr id="3" name="Content Placeholder 2">
            <a:extLst>
              <a:ext uri="{FF2B5EF4-FFF2-40B4-BE49-F238E27FC236}">
                <a16:creationId xmlns:a16="http://schemas.microsoft.com/office/drawing/2014/main" id="{0DC589A8-D6AE-4017-8AFD-B4CA49F9CDE9}"/>
              </a:ext>
            </a:extLst>
          </p:cNvPr>
          <p:cNvSpPr>
            <a:spLocks noGrp="1"/>
          </p:cNvSpPr>
          <p:nvPr>
            <p:ph idx="1"/>
          </p:nvPr>
        </p:nvSpPr>
        <p:spPr>
          <a:xfrm>
            <a:off x="1497384" y="1327348"/>
            <a:ext cx="8534400" cy="5530652"/>
          </a:xfrm>
        </p:spPr>
        <p:txBody>
          <a:bodyPr>
            <a:normAutofit/>
          </a:bodyPr>
          <a:lstStyle/>
          <a:p>
            <a:pPr marL="0" indent="0">
              <a:buNone/>
            </a:pPr>
            <a:r>
              <a:rPr lang="en-US" sz="4400" dirty="0">
                <a:latin typeface="Arial" panose="020B0604020202020204" pitchFamily="34" charset="0"/>
                <a:cs typeface="Arial" panose="020B0604020202020204" pitchFamily="34" charset="0"/>
              </a:rPr>
              <a:t>  </a:t>
            </a:r>
            <a:r>
              <a:rPr lang="en-US" sz="1600" dirty="0"/>
              <a:t>				</a:t>
            </a:r>
          </a:p>
        </p:txBody>
      </p:sp>
      <p:pic>
        <p:nvPicPr>
          <p:cNvPr id="4" name="Picture 3">
            <a:extLst>
              <a:ext uri="{FF2B5EF4-FFF2-40B4-BE49-F238E27FC236}">
                <a16:creationId xmlns:a16="http://schemas.microsoft.com/office/drawing/2014/main" id="{17A8C614-2B77-4C92-A9B8-AA2C55EBCFE1}"/>
              </a:ext>
            </a:extLst>
          </p:cNvPr>
          <p:cNvPicPr/>
          <p:nvPr/>
        </p:nvPicPr>
        <p:blipFill>
          <a:blip r:embed="rId2" cstate="print"/>
          <a:stretch>
            <a:fillRect/>
          </a:stretch>
        </p:blipFill>
        <p:spPr>
          <a:xfrm>
            <a:off x="6789474" y="147918"/>
            <a:ext cx="3242310" cy="962025"/>
          </a:xfrm>
          <a:prstGeom prst="rect">
            <a:avLst/>
          </a:prstGeom>
        </p:spPr>
      </p:pic>
      <p:sp>
        <p:nvSpPr>
          <p:cNvPr id="9" name="Rectangle 1">
            <a:extLst>
              <a:ext uri="{FF2B5EF4-FFF2-40B4-BE49-F238E27FC236}">
                <a16:creationId xmlns:a16="http://schemas.microsoft.com/office/drawing/2014/main" id="{C048505D-AF53-48E7-BA0D-5DE705593404}"/>
              </a:ext>
            </a:extLst>
          </p:cNvPr>
          <p:cNvSpPr>
            <a:spLocks noChangeArrowheads="1"/>
          </p:cNvSpPr>
          <p:nvPr/>
        </p:nvSpPr>
        <p:spPr bwMode="auto">
          <a:xfrm>
            <a:off x="627061" y="1305569"/>
            <a:ext cx="10536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b="1" dirty="0"/>
              <a:t>Columbia Borough Map Brochure Update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455408FB-F784-4F4B-BC3E-527D51837E8A}"/>
              </a:ext>
            </a:extLst>
          </p:cNvPr>
          <p:cNvSpPr txBox="1"/>
          <p:nvPr/>
        </p:nvSpPr>
        <p:spPr>
          <a:xfrm>
            <a:off x="1190625" y="2136338"/>
            <a:ext cx="9658350" cy="4247317"/>
          </a:xfrm>
          <a:prstGeom prst="rect">
            <a:avLst/>
          </a:prstGeom>
          <a:noFill/>
        </p:spPr>
        <p:txBody>
          <a:bodyPr wrap="square">
            <a:spAutoFit/>
          </a:bodyPr>
          <a:lstStyle/>
          <a:p>
            <a:r>
              <a:rPr lang="en-US" b="0" i="0" dirty="0">
                <a:effectLst/>
                <a:latin typeface="Open Sans"/>
              </a:rPr>
              <a:t>Lunar Cow will sell advertising to help us cover the cost of the publishing and printing of the rack card brochure and the integrations of </a:t>
            </a:r>
            <a:r>
              <a:rPr lang="en-US" dirty="0">
                <a:latin typeface="Open Sans"/>
              </a:rPr>
              <a:t>I</a:t>
            </a:r>
            <a:r>
              <a:rPr lang="en-US" b="0" i="0" dirty="0">
                <a:effectLst/>
                <a:latin typeface="Open Sans"/>
              </a:rPr>
              <a:t>map.</a:t>
            </a:r>
          </a:p>
          <a:p>
            <a:endParaRPr lang="en-US" dirty="0">
              <a:latin typeface="Open Sans"/>
            </a:endParaRPr>
          </a:p>
          <a:p>
            <a:r>
              <a:rPr lang="en-US" b="0" i="0" dirty="0">
                <a:effectLst/>
                <a:latin typeface="Open Sans"/>
              </a:rPr>
              <a:t>Columbia Economic Development grant will cover the cost for the Chamber to use the software for one or two years tha</a:t>
            </a:r>
            <a:r>
              <a:rPr lang="en-US" dirty="0">
                <a:latin typeface="Open Sans"/>
              </a:rPr>
              <a:t>t allows instant updating of map location data.  The virtual map will be able to be kept current where the printed brochures go out of date at some point.</a:t>
            </a:r>
            <a:r>
              <a:rPr lang="en-US" b="0" i="0" dirty="0">
                <a:effectLst/>
                <a:latin typeface="Open Sans"/>
              </a:rPr>
              <a:t> </a:t>
            </a:r>
          </a:p>
          <a:p>
            <a:endParaRPr lang="en-US" dirty="0">
              <a:latin typeface="Open Sans"/>
            </a:endParaRPr>
          </a:p>
          <a:p>
            <a:r>
              <a:rPr lang="en-US" dirty="0">
                <a:latin typeface="Open Sans"/>
              </a:rPr>
              <a:t>I</a:t>
            </a:r>
            <a:r>
              <a:rPr lang="en-US" b="0" i="0" dirty="0">
                <a:effectLst/>
                <a:latin typeface="Open Sans"/>
              </a:rPr>
              <a:t>tineraries can be developed to focus on single days, weekends or the entire week. Points of Interest are provided to the user with connections to driving directions, social media, pictures, videos, and information about the businesses listed on the iMap.  </a:t>
            </a:r>
          </a:p>
          <a:p>
            <a:endParaRPr lang="en-US" dirty="0">
              <a:latin typeface="Open Sans"/>
            </a:endParaRPr>
          </a:p>
          <a:p>
            <a:r>
              <a:rPr lang="en-US" b="0" i="0" dirty="0">
                <a:effectLst/>
                <a:latin typeface="Open Sans"/>
              </a:rPr>
              <a:t>Depending on unforeseen circumstances, the project should be completed within 5 to 6 months.</a:t>
            </a:r>
          </a:p>
          <a:p>
            <a:endParaRPr lang="en-US" dirty="0">
              <a:latin typeface="Open Sans"/>
            </a:endParaRPr>
          </a:p>
          <a:p>
            <a:endParaRPr lang="en-US" dirty="0">
              <a:latin typeface="Open Sans"/>
            </a:endParaRPr>
          </a:p>
        </p:txBody>
      </p:sp>
    </p:spTree>
    <p:extLst>
      <p:ext uri="{BB962C8B-B14F-4D97-AF65-F5344CB8AC3E}">
        <p14:creationId xmlns:p14="http://schemas.microsoft.com/office/powerpoint/2010/main" val="520736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{14C376F9-A0E1-4B2E-87DB-846376370BEF}tf02836342</Template>
  <TotalTime>223</TotalTime>
  <Words>961</Words>
  <Application>Microsoft Office PowerPoint</Application>
  <PresentationFormat>Widescreen</PresentationFormat>
  <Paragraphs>95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Open Sans</vt:lpstr>
      <vt:lpstr>Wingdings 3</vt:lpstr>
      <vt:lpstr>Ion</vt:lpstr>
      <vt:lpstr>Columbia Borough Map Brochure Update </vt:lpstr>
      <vt:lpstr>Lunar Cow Publishing </vt:lpstr>
      <vt:lpstr>Lunar Cow Publishing </vt:lpstr>
      <vt:lpstr>Lunar Cow Publishing </vt:lpstr>
      <vt:lpstr>Lunar Cow Publishing </vt:lpstr>
      <vt:lpstr>Lunar Cow Publishing </vt:lpstr>
      <vt:lpstr>Lunar Cow Publishing </vt:lpstr>
      <vt:lpstr>Lunar Cow Publishing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Meeting Agenda   Call to Order – 11:30 a.m.    Minutes   Vote to accept minutes for November 20*.  Do not have the minutes for December 18, 2019 board meeting.   * Requires Vote</dc:title>
  <dc:creator>Beverly Shank</dc:creator>
  <cp:lastModifiedBy>Beverly Shank</cp:lastModifiedBy>
  <cp:revision>26</cp:revision>
  <dcterms:created xsi:type="dcterms:W3CDTF">2020-01-21T18:12:51Z</dcterms:created>
  <dcterms:modified xsi:type="dcterms:W3CDTF">2020-09-21T15:48:56Z</dcterms:modified>
</cp:coreProperties>
</file>